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17"/>
  </p:notesMasterIdLst>
  <p:sldIdLst>
    <p:sldId id="265" r:id="rId2"/>
    <p:sldId id="277" r:id="rId3"/>
    <p:sldId id="280" r:id="rId4"/>
    <p:sldId id="266" r:id="rId5"/>
    <p:sldId id="257" r:id="rId6"/>
    <p:sldId id="258" r:id="rId7"/>
    <p:sldId id="261" r:id="rId8"/>
    <p:sldId id="259" r:id="rId9"/>
    <p:sldId id="260" r:id="rId10"/>
    <p:sldId id="262" r:id="rId11"/>
    <p:sldId id="263" r:id="rId12"/>
    <p:sldId id="264" r:id="rId13"/>
    <p:sldId id="272" r:id="rId14"/>
    <p:sldId id="271" r:id="rId15"/>
    <p:sldId id="273" r:id="rId16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6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0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7E6674A-6E39-4199-AC72-C88C3D77897B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8286332-E261-4430-A079-86CCC273E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70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640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44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4274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662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1966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130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551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28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05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855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96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172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47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68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704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10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caweb.cdt.ca.gov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press.org/about/security/" TargetMode="External"/><Relationship Id="rId2" Type="http://schemas.openxmlformats.org/officeDocument/2006/relationships/hyperlink" Target="https://www.wordfence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3techs.com/technologies/overview/content_management/al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press.org/plugin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8" y="3963988"/>
            <a:ext cx="7239001" cy="1655762"/>
          </a:xfrm>
        </p:spPr>
        <p:txBody>
          <a:bodyPr>
            <a:normAutofit fontScale="92500"/>
          </a:bodyPr>
          <a:lstStyle/>
          <a:p>
            <a:pPr algn="ctr"/>
            <a:r>
              <a:rPr lang="en-US" sz="4400" dirty="0"/>
              <a:t>Customer Presentation</a:t>
            </a:r>
          </a:p>
          <a:p>
            <a:pPr algn="ctr"/>
            <a:r>
              <a:rPr lang="en-US" sz="44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https://caweb.cdt.ca.gov/</a:t>
            </a:r>
            <a:endParaRPr lang="en-US" sz="4400" dirty="0">
              <a:solidFill>
                <a:srgbClr val="0070C0"/>
              </a:solidFill>
            </a:endParaRPr>
          </a:p>
        </p:txBody>
      </p:sp>
      <p:pic>
        <p:nvPicPr>
          <p:cNvPr id="1028" name="Picture 4" descr="Organization Tit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619" y="2039817"/>
            <a:ext cx="4478327" cy="156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314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7113074" cy="1280890"/>
          </a:xfrm>
        </p:spPr>
        <p:txBody>
          <a:bodyPr/>
          <a:lstStyle/>
          <a:p>
            <a:r>
              <a:rPr lang="en-US" dirty="0"/>
              <a:t>WordPress Software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1150" y="1352550"/>
            <a:ext cx="3667125" cy="3777622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2800" dirty="0"/>
              <a:t>Software is updated directly from the wordpress.org site</a:t>
            </a:r>
          </a:p>
          <a:p>
            <a:pPr>
              <a:buFont typeface="+mj-lt"/>
              <a:buAutoNum type="arabicPeriod"/>
            </a:pPr>
            <a:r>
              <a:rPr lang="en-US" sz="2800" dirty="0"/>
              <a:t>Security releases are updated automatically as soon as they are released!</a:t>
            </a:r>
          </a:p>
        </p:txBody>
      </p:sp>
      <p:pic>
        <p:nvPicPr>
          <p:cNvPr id="1026" name="Picture 2" descr="C:\Users\dccn20\AppData\Local\Temp\SNAGHTML32706f3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41" y="1352550"/>
            <a:ext cx="5374433" cy="3769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99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WordPress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6512" y="1264554"/>
            <a:ext cx="7176038" cy="5688695"/>
          </a:xfrm>
        </p:spPr>
        <p:txBody>
          <a:bodyPr>
            <a:normAutofit/>
          </a:bodyPr>
          <a:lstStyle/>
          <a:p>
            <a:r>
              <a:rPr lang="en-US" dirty="0"/>
              <a:t>Your site is automatically updated with security releases</a:t>
            </a:r>
          </a:p>
          <a:p>
            <a:r>
              <a:rPr lang="en-US" dirty="0"/>
              <a:t>The WordPress Security Team is made up of approximately 25 experts including lead developers and security researchers.</a:t>
            </a:r>
          </a:p>
          <a:p>
            <a:r>
              <a:rPr lang="en-US" dirty="0"/>
              <a:t>In addition, there are numerous plugin developers that address WordPress security, including </a:t>
            </a:r>
            <a:r>
              <a:rPr lang="en-US" b="1" u="sng" dirty="0" err="1"/>
              <a:t>WordFence</a:t>
            </a:r>
            <a:endParaRPr lang="en-US" b="1" u="sng" dirty="0"/>
          </a:p>
          <a:p>
            <a:pPr lvl="1"/>
            <a:r>
              <a:rPr lang="en-US" dirty="0"/>
              <a:t>Millions of Websites connected and monitored in real-time</a:t>
            </a:r>
          </a:p>
          <a:p>
            <a:pPr lvl="1"/>
            <a:r>
              <a:rPr lang="en-US" dirty="0"/>
              <a:t>A forensic lab continuously analyzing the latest threats</a:t>
            </a:r>
          </a:p>
          <a:p>
            <a:pPr lvl="1"/>
            <a:r>
              <a:rPr lang="en-US" dirty="0"/>
              <a:t>Web application firewall &amp; threat defense feed</a:t>
            </a:r>
          </a:p>
          <a:p>
            <a:pPr lvl="1"/>
            <a:r>
              <a:rPr lang="en-US" dirty="0"/>
              <a:t>Blocking brute force attacks</a:t>
            </a:r>
          </a:p>
          <a:p>
            <a:pPr lvl="1"/>
            <a:r>
              <a:rPr lang="en-US" dirty="0"/>
              <a:t>Malware scanner &amp; Auditing of Existing Passwords</a:t>
            </a:r>
          </a:p>
          <a:p>
            <a:pPr lvl="1"/>
            <a:r>
              <a:rPr lang="en-US" dirty="0"/>
              <a:t>An additional separate team of security professionals</a:t>
            </a:r>
          </a:p>
          <a:p>
            <a:pPr lvl="1"/>
            <a:r>
              <a:rPr lang="en-US" dirty="0"/>
              <a:t>Specific alerts &amp; warnings, and technical WordPress security articles </a:t>
            </a:r>
            <a:r>
              <a:rPr lang="en-US" dirty="0">
                <a:hlinkClick r:id="rId2"/>
              </a:rPr>
              <a:t>https://www.wordfence.com/</a:t>
            </a:r>
            <a:endParaRPr lang="en-US" dirty="0"/>
          </a:p>
          <a:p>
            <a:pPr indent="-285750"/>
            <a:r>
              <a:rPr lang="en-US" dirty="0"/>
              <a:t>For more info on security: </a:t>
            </a:r>
            <a:r>
              <a:rPr lang="en-US" dirty="0">
                <a:hlinkClick r:id="rId3"/>
              </a:rPr>
              <a:t>https://wordpress.org/about/security/</a:t>
            </a: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20157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CAWeb Publishing Service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905000"/>
            <a:ext cx="6591985" cy="4211514"/>
          </a:xfrm>
        </p:spPr>
        <p:txBody>
          <a:bodyPr/>
          <a:lstStyle/>
          <a:p>
            <a:r>
              <a:rPr lang="en-US" dirty="0"/>
              <a:t>WordPress 6.2.2 (as of 8/6/2023)</a:t>
            </a:r>
          </a:p>
          <a:p>
            <a:r>
              <a:rPr lang="en-US" dirty="0"/>
              <a:t>Theme: </a:t>
            </a:r>
            <a:r>
              <a:rPr lang="en-US" dirty="0" err="1"/>
              <a:t>Divi</a:t>
            </a:r>
            <a:r>
              <a:rPr lang="en-US" dirty="0"/>
              <a:t> by Elegant Themes</a:t>
            </a:r>
          </a:p>
          <a:p>
            <a:r>
              <a:rPr lang="en-US" dirty="0" err="1"/>
              <a:t>Divi</a:t>
            </a:r>
            <a:r>
              <a:rPr lang="en-US" dirty="0"/>
              <a:t> is a premium theme and plugin</a:t>
            </a:r>
          </a:p>
          <a:p>
            <a:r>
              <a:rPr lang="en-US" dirty="0"/>
              <a:t>State Templates v5.5 &amp; v6.1.2 </a:t>
            </a:r>
          </a:p>
          <a:p>
            <a:r>
              <a:rPr lang="en-US" dirty="0"/>
              <a:t>Child theme methodology – one theme, many templates</a:t>
            </a:r>
          </a:p>
          <a:p>
            <a:r>
              <a:rPr lang="en-US" dirty="0" err="1"/>
              <a:t>Divi</a:t>
            </a:r>
            <a:r>
              <a:rPr lang="en-US" dirty="0"/>
              <a:t> Builder Plugin: provides powerful and easy to use site editing.</a:t>
            </a:r>
          </a:p>
          <a:p>
            <a:r>
              <a:rPr lang="en-US" dirty="0" err="1"/>
              <a:t>Divi</a:t>
            </a:r>
            <a:r>
              <a:rPr lang="en-US" dirty="0"/>
              <a:t> + CAWeb child theme = WordPress State Template</a:t>
            </a:r>
          </a:p>
          <a:p>
            <a:r>
              <a:rPr lang="en-US" dirty="0"/>
              <a:t>Multisite Plugins (the features and functionality provided are endless)</a:t>
            </a:r>
          </a:p>
        </p:txBody>
      </p:sp>
    </p:spTree>
    <p:extLst>
      <p:ext uri="{BB962C8B-B14F-4D97-AF65-F5344CB8AC3E}">
        <p14:creationId xmlns:p14="http://schemas.microsoft.com/office/powerpoint/2010/main" val="3120828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4818" y="624110"/>
            <a:ext cx="6589199" cy="822950"/>
          </a:xfrm>
        </p:spPr>
        <p:txBody>
          <a:bodyPr>
            <a:normAutofit/>
          </a:bodyPr>
          <a:lstStyle/>
          <a:p>
            <a:r>
              <a:rPr lang="en-US" sz="3400" dirty="0"/>
              <a:t>CAWeb Publishing Customers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3100" y="1791116"/>
            <a:ext cx="5565531" cy="24864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110" y="4277558"/>
            <a:ext cx="5555621" cy="202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27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885094"/>
          </a:xfrm>
        </p:spPr>
        <p:txBody>
          <a:bodyPr/>
          <a:lstStyle/>
          <a:p>
            <a:r>
              <a:rPr lang="en-US" dirty="0"/>
              <a:t>CAWeb Publishing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683058"/>
            <a:ext cx="6591985" cy="4728627"/>
          </a:xfrm>
        </p:spPr>
        <p:txBody>
          <a:bodyPr>
            <a:normAutofit/>
          </a:bodyPr>
          <a:lstStyle/>
          <a:p>
            <a:r>
              <a:rPr lang="en-US" dirty="0"/>
              <a:t>Admin Functions </a:t>
            </a:r>
          </a:p>
          <a:p>
            <a:pPr lvl="1"/>
            <a:r>
              <a:rPr lang="en-US" sz="1200" dirty="0"/>
              <a:t>Navigation Menu</a:t>
            </a:r>
          </a:p>
          <a:p>
            <a:pPr lvl="1"/>
            <a:r>
              <a:rPr lang="en-US" sz="1200" dirty="0"/>
              <a:t>Site Settings</a:t>
            </a:r>
          </a:p>
          <a:p>
            <a:pPr lvl="1"/>
            <a:r>
              <a:rPr lang="en-US" sz="1200" dirty="0"/>
              <a:t>User Account creation</a:t>
            </a:r>
          </a:p>
          <a:p>
            <a:pPr lvl="0">
              <a:buClr>
                <a:srgbClr val="A53010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Media Library</a:t>
            </a:r>
          </a:p>
          <a:p>
            <a:pPr lvl="0">
              <a:buClr>
                <a:srgbClr val="A53010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Posts</a:t>
            </a:r>
          </a:p>
          <a:p>
            <a:pPr lvl="0">
              <a:buClr>
                <a:srgbClr val="A53010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Pages </a:t>
            </a:r>
          </a:p>
          <a:p>
            <a:pPr lvl="0">
              <a:buClr>
                <a:srgbClr val="A53010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Features (via Plugins)</a:t>
            </a:r>
          </a:p>
          <a:p>
            <a:pPr lvl="1">
              <a:buClr>
                <a:srgbClr val="A53010"/>
              </a:buClr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Comprehensive table functionality (</a:t>
            </a:r>
            <a:r>
              <a:rPr lang="en-US" sz="12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TablePress</a:t>
            </a: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)</a:t>
            </a:r>
          </a:p>
          <a:p>
            <a:pPr lvl="1">
              <a:buClr>
                <a:srgbClr val="A53010"/>
              </a:buClr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Feature-rich web forms (</a:t>
            </a:r>
            <a:r>
              <a:rPr lang="en-US" sz="12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WPForms</a:t>
            </a: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)</a:t>
            </a:r>
          </a:p>
          <a:p>
            <a:pPr lvl="1">
              <a:buClr>
                <a:srgbClr val="A53010"/>
              </a:buClr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Simple workflow (Live Drafts &amp; Public Preview) </a:t>
            </a:r>
          </a:p>
          <a:p>
            <a:pPr lvl="1">
              <a:buClr>
                <a:srgbClr val="A53010"/>
              </a:buClr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And many more…</a:t>
            </a:r>
          </a:p>
          <a:p>
            <a:endParaRPr lang="en-US" sz="1300" dirty="0"/>
          </a:p>
        </p:txBody>
      </p:sp>
      <p:sp>
        <p:nvSpPr>
          <p:cNvPr id="4" name="TextBox 3"/>
          <p:cNvSpPr txBox="1"/>
          <p:nvPr/>
        </p:nvSpPr>
        <p:spPr>
          <a:xfrm>
            <a:off x="150920" y="781235"/>
            <a:ext cx="834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Jim</a:t>
            </a:r>
          </a:p>
        </p:txBody>
      </p:sp>
    </p:spTree>
    <p:extLst>
      <p:ext uri="{BB962C8B-B14F-4D97-AF65-F5344CB8AC3E}">
        <p14:creationId xmlns:p14="http://schemas.microsoft.com/office/powerpoint/2010/main" val="3851301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CAWeb Publishing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905000"/>
            <a:ext cx="6591985" cy="4211514"/>
          </a:xfrm>
        </p:spPr>
        <p:txBody>
          <a:bodyPr>
            <a:normAutofit/>
          </a:bodyPr>
          <a:lstStyle/>
          <a:p>
            <a:r>
              <a:rPr lang="en-US" dirty="0"/>
              <a:t>Two-Factor Authentication </a:t>
            </a:r>
          </a:p>
          <a:p>
            <a:pPr lvl="0">
              <a:buClr>
                <a:srgbClr val="A53010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Extended Workflow approval (beyond existing simple workflow)</a:t>
            </a:r>
          </a:p>
          <a:p>
            <a:pPr lvl="0">
              <a:buClr>
                <a:srgbClr val="A53010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Extended document management features</a:t>
            </a:r>
          </a:p>
          <a:p>
            <a:pPr>
              <a:buClr>
                <a:srgbClr val="A53010"/>
              </a:buClr>
            </a:pPr>
            <a:r>
              <a:rPr lang="en-US" dirty="0"/>
              <a:t>Events/Calendar &amp; Event Registration</a:t>
            </a:r>
          </a:p>
          <a:p>
            <a:pPr>
              <a:buClr>
                <a:srgbClr val="A53010"/>
              </a:buClr>
            </a:pPr>
            <a:r>
              <a:rPr lang="en-US" dirty="0"/>
              <a:t>Backend Embedded Google Analytics Dashboard</a:t>
            </a:r>
          </a:p>
          <a:p>
            <a:pPr>
              <a:buClr>
                <a:srgbClr val="A53010"/>
              </a:buClr>
            </a:pPr>
            <a:r>
              <a:rPr lang="en-US" dirty="0"/>
              <a:t>Site storage usage widget.</a:t>
            </a:r>
          </a:p>
        </p:txBody>
      </p:sp>
    </p:spTree>
    <p:extLst>
      <p:ext uri="{BB962C8B-B14F-4D97-AF65-F5344CB8AC3E}">
        <p14:creationId xmlns:p14="http://schemas.microsoft.com/office/powerpoint/2010/main" val="439170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805195"/>
          </a:xfrm>
        </p:spPr>
        <p:txBody>
          <a:bodyPr>
            <a:normAutofit/>
          </a:bodyPr>
          <a:lstStyle/>
          <a:p>
            <a:r>
              <a:rPr lang="en-US" sz="3200" dirty="0"/>
              <a:t>CAWeb Publishing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25" y="1571624"/>
            <a:ext cx="7306045" cy="5000626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Integrated Web Content Management System</a:t>
            </a:r>
          </a:p>
          <a:p>
            <a:r>
              <a:rPr lang="en-US" sz="2400" dirty="0"/>
              <a:t>Build on WordPress the #1 WCMS</a:t>
            </a:r>
          </a:p>
          <a:p>
            <a:r>
              <a:rPr lang="en-US" sz="2400" dirty="0"/>
              <a:t>All web technologies are provided as a Managed Service </a:t>
            </a:r>
          </a:p>
          <a:p>
            <a:r>
              <a:rPr lang="en-US" sz="2400" dirty="0"/>
              <a:t>System performance monitoring</a:t>
            </a:r>
          </a:p>
          <a:p>
            <a:r>
              <a:rPr lang="en-US" sz="2400" dirty="0"/>
              <a:t>Security built in with automatic updates</a:t>
            </a:r>
          </a:p>
          <a:p>
            <a:r>
              <a:rPr lang="en-US" sz="2400" dirty="0"/>
              <a:t>All supported State templates fully integrated </a:t>
            </a:r>
          </a:p>
          <a:p>
            <a:r>
              <a:rPr lang="en-US" sz="2600" dirty="0"/>
              <a:t>Website configuration provided</a:t>
            </a:r>
          </a:p>
          <a:p>
            <a:r>
              <a:rPr lang="en-US" sz="2600" dirty="0"/>
              <a:t>Automated Backups</a:t>
            </a:r>
          </a:p>
          <a:p>
            <a:r>
              <a:rPr lang="en-US" sz="2600" dirty="0"/>
              <a:t>20+ extended Features Via Plugins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2592994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687" y="624110"/>
            <a:ext cx="7075714" cy="693061"/>
          </a:xfrm>
        </p:spPr>
        <p:txBody>
          <a:bodyPr/>
          <a:lstStyle/>
          <a:p>
            <a:r>
              <a:rPr lang="en-US" dirty="0"/>
              <a:t>The Webmaster Quandary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17171"/>
            <a:ext cx="7141030" cy="52686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/>
              <a:t>Focus on IT or business value?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Accessibility – certification required 7/2019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PDFs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Site content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More visually esthetic pages: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Powerful layouts and attention-grabbing dynamics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Better images of proper size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Your site metrics (Google Analytics) &amp; SEO: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Performance of content presentation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Effectiveness of the information architecture</a:t>
            </a:r>
          </a:p>
        </p:txBody>
      </p:sp>
    </p:spTree>
    <p:extLst>
      <p:ext uri="{BB962C8B-B14F-4D97-AF65-F5344CB8AC3E}">
        <p14:creationId xmlns:p14="http://schemas.microsoft.com/office/powerpoint/2010/main" val="498769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51929"/>
          </a:xfrm>
        </p:spPr>
        <p:txBody>
          <a:bodyPr>
            <a:normAutofit/>
          </a:bodyPr>
          <a:lstStyle/>
          <a:p>
            <a:r>
              <a:rPr lang="en-US" sz="3200" dirty="0"/>
              <a:t>CAWeb Publishing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25" y="1571624"/>
            <a:ext cx="7134225" cy="500062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WordPress CMS platform</a:t>
            </a:r>
          </a:p>
          <a:p>
            <a:r>
              <a:rPr lang="en-US" sz="2800" dirty="0" err="1"/>
              <a:t>Divi</a:t>
            </a:r>
            <a:r>
              <a:rPr lang="en-US" sz="2800" dirty="0"/>
              <a:t> Theme from Elegant Themes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Responsive design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Drag and drop content modules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Custom layouts (and build your own)</a:t>
            </a:r>
          </a:p>
          <a:p>
            <a:r>
              <a:rPr lang="en-US" sz="2800" dirty="0"/>
              <a:t>State Template Child Theme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State Template v5.5 &amp; v6.1.2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12 Full width modules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47 Standard width modules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All future versions</a:t>
            </a:r>
          </a:p>
        </p:txBody>
      </p:sp>
    </p:spTree>
    <p:extLst>
      <p:ext uri="{BB962C8B-B14F-4D97-AF65-F5344CB8AC3E}">
        <p14:creationId xmlns:p14="http://schemas.microsoft.com/office/powerpoint/2010/main" val="23877205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WordPress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25" y="1571624"/>
            <a:ext cx="7134225" cy="5000626"/>
          </a:xfrm>
        </p:spPr>
        <p:txBody>
          <a:bodyPr>
            <a:normAutofit/>
          </a:bodyPr>
          <a:lstStyle/>
          <a:p>
            <a:r>
              <a:rPr lang="en-US" sz="2800" dirty="0"/>
              <a:t>2003 WordPress born out of a desire for an elegant, well-architected personal publishing (blogs)</a:t>
            </a:r>
          </a:p>
          <a:p>
            <a:r>
              <a:rPr lang="en-US" sz="2800" dirty="0"/>
              <a:t>Open-source software licensed under GPLv2</a:t>
            </a:r>
          </a:p>
          <a:p>
            <a:r>
              <a:rPr lang="en-US" sz="2800" dirty="0"/>
              <a:t>Focused on: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Ease of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Web standards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Very extensible modular design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High level of functionality</a:t>
            </a:r>
          </a:p>
        </p:txBody>
      </p:sp>
    </p:spTree>
    <p:extLst>
      <p:ext uri="{BB962C8B-B14F-4D97-AF65-F5344CB8AC3E}">
        <p14:creationId xmlns:p14="http://schemas.microsoft.com/office/powerpoint/2010/main" val="3210698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WordPress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31% of all websites</a:t>
            </a:r>
          </a:p>
          <a:p>
            <a:r>
              <a:rPr lang="en-US" sz="2800" dirty="0"/>
              <a:t>60% market share of all CMS sites </a:t>
            </a:r>
          </a:p>
          <a:p>
            <a:r>
              <a:rPr lang="en-US" sz="2800" dirty="0"/>
              <a:t>Next closest is Joomla with 6% </a:t>
            </a:r>
            <a:r>
              <a:rPr lang="en-US" sz="2800" dirty="0" err="1"/>
              <a:t>ms</a:t>
            </a:r>
            <a:endParaRPr lang="en-US" sz="2800" dirty="0"/>
          </a:p>
          <a:p>
            <a:r>
              <a:rPr lang="en-US" sz="2800" dirty="0">
                <a:hlinkClick r:id="rId2"/>
              </a:rPr>
              <a:t>Reference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444501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WordPress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599"/>
            <a:ext cx="6591985" cy="4352925"/>
          </a:xfrm>
        </p:spPr>
        <p:txBody>
          <a:bodyPr>
            <a:normAutofit/>
          </a:bodyPr>
          <a:lstStyle/>
          <a:p>
            <a:r>
              <a:rPr lang="en-US" sz="2800" dirty="0"/>
              <a:t>Technical:</a:t>
            </a:r>
          </a:p>
          <a:p>
            <a:pPr lvl="1"/>
            <a:r>
              <a:rPr lang="en-US" sz="2600" dirty="0"/>
              <a:t>LAMP </a:t>
            </a:r>
            <a:r>
              <a:rPr lang="en-US" sz="2400" dirty="0"/>
              <a:t>(Linux, Apache/Nginx, MySQL/</a:t>
            </a:r>
            <a:r>
              <a:rPr lang="en-US" sz="2400" dirty="0" err="1"/>
              <a:t>MariaSQL</a:t>
            </a:r>
            <a:r>
              <a:rPr lang="en-US" sz="2400" dirty="0"/>
              <a:t> &amp; PHP)</a:t>
            </a:r>
          </a:p>
          <a:p>
            <a:r>
              <a:rPr lang="en-US" sz="2800" dirty="0"/>
              <a:t>Modular Framework: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WordPress core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Themes (look &amp; feel, design)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Plugins (extensibility)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APIs</a:t>
            </a:r>
          </a:p>
        </p:txBody>
      </p:sp>
    </p:spTree>
    <p:extLst>
      <p:ext uri="{BB962C8B-B14F-4D97-AF65-F5344CB8AC3E}">
        <p14:creationId xmlns:p14="http://schemas.microsoft.com/office/powerpoint/2010/main" val="289004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732074" cy="1280890"/>
          </a:xfrm>
        </p:spPr>
        <p:txBody>
          <a:bodyPr/>
          <a:lstStyle/>
          <a:p>
            <a:r>
              <a:rPr lang="en-US" dirty="0"/>
              <a:t>WordPress Core Functionality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201" y="1264555"/>
            <a:ext cx="6591985" cy="5517245"/>
          </a:xfrm>
        </p:spPr>
        <p:txBody>
          <a:bodyPr>
            <a:normAutofit/>
          </a:bodyPr>
          <a:lstStyle/>
          <a:p>
            <a:r>
              <a:rPr lang="en-US" dirty="0"/>
              <a:t>Dashboard</a:t>
            </a:r>
          </a:p>
          <a:p>
            <a:r>
              <a:rPr lang="en-US" dirty="0"/>
              <a:t>Posts/News List/Feed (also covers content types)</a:t>
            </a:r>
          </a:p>
          <a:p>
            <a:r>
              <a:rPr lang="en-US" dirty="0"/>
              <a:t>Pages</a:t>
            </a:r>
          </a:p>
          <a:p>
            <a:r>
              <a:rPr lang="en-US" dirty="0"/>
              <a:t>Media Library (and gallery displays)</a:t>
            </a:r>
          </a:p>
          <a:p>
            <a:r>
              <a:rPr lang="en-US" dirty="0"/>
              <a:t>Comments – social (can be turned off)</a:t>
            </a:r>
          </a:p>
          <a:p>
            <a:r>
              <a:rPr lang="en-US" dirty="0"/>
              <a:t>Appearance – manage &amp; configure: </a:t>
            </a:r>
          </a:p>
          <a:p>
            <a:pPr lvl="1"/>
            <a:r>
              <a:rPr lang="en-US" dirty="0"/>
              <a:t>Themes, Widgets, Menus</a:t>
            </a:r>
          </a:p>
          <a:p>
            <a:r>
              <a:rPr lang="en-US" dirty="0"/>
              <a:t>Plugins (more on next slide…)</a:t>
            </a:r>
          </a:p>
          <a:p>
            <a:r>
              <a:rPr lang="en-US" dirty="0"/>
              <a:t>Users – manage accounts and roles </a:t>
            </a:r>
          </a:p>
          <a:p>
            <a:r>
              <a:rPr lang="en-US" dirty="0"/>
              <a:t>Tools – export</a:t>
            </a:r>
          </a:p>
          <a:p>
            <a:r>
              <a:rPr lang="en-US" dirty="0"/>
              <a:t>Settings – numerous site configuration options</a:t>
            </a:r>
          </a:p>
          <a:p>
            <a:r>
              <a:rPr lang="en-US" b="1" dirty="0" err="1"/>
              <a:t>Mutisite</a:t>
            </a:r>
            <a:r>
              <a:rPr lang="en-US" b="1" dirty="0"/>
              <a:t> – supports many sites within a single instance!</a:t>
            </a:r>
          </a:p>
        </p:txBody>
      </p:sp>
    </p:spTree>
    <p:extLst>
      <p:ext uri="{BB962C8B-B14F-4D97-AF65-F5344CB8AC3E}">
        <p14:creationId xmlns:p14="http://schemas.microsoft.com/office/powerpoint/2010/main" val="157962029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WordPress Plugin Extensions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266825"/>
            <a:ext cx="6591985" cy="55911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50,000+ addressing an extensive list of functional enhancements</a:t>
            </a:r>
          </a:p>
          <a:p>
            <a:pPr lvl="1"/>
            <a:r>
              <a:rPr lang="en-US" dirty="0">
                <a:hlinkClick r:id="rId2"/>
              </a:rPr>
              <a:t>https://wordpress.org/plugins/</a:t>
            </a:r>
            <a:r>
              <a:rPr lang="en-US" dirty="0"/>
              <a:t> </a:t>
            </a:r>
          </a:p>
          <a:p>
            <a:r>
              <a:rPr lang="en-US" dirty="0"/>
              <a:t>Some of the functionalities addressed:</a:t>
            </a:r>
          </a:p>
          <a:p>
            <a:pPr lvl="1"/>
            <a:r>
              <a:rPr lang="en-US" dirty="0"/>
              <a:t>World-wide security monitoring network</a:t>
            </a:r>
          </a:p>
          <a:p>
            <a:pPr lvl="1"/>
            <a:r>
              <a:rPr lang="en-US" dirty="0"/>
              <a:t>Web application firewall</a:t>
            </a:r>
          </a:p>
          <a:p>
            <a:pPr lvl="1"/>
            <a:r>
              <a:rPr lang="en-US" dirty="0"/>
              <a:t>Caching to increase response speed</a:t>
            </a:r>
          </a:p>
          <a:p>
            <a:pPr lvl="1"/>
            <a:r>
              <a:rPr lang="en-US" dirty="0"/>
              <a:t>Analytics (Google and others)</a:t>
            </a:r>
          </a:p>
          <a:p>
            <a:pPr lvl="1"/>
            <a:r>
              <a:rPr lang="en-US" dirty="0"/>
              <a:t>Social Integration and forums</a:t>
            </a:r>
          </a:p>
          <a:p>
            <a:pPr lvl="1"/>
            <a:r>
              <a:rPr lang="en-US" dirty="0"/>
              <a:t>Event Registrations and e-commerce</a:t>
            </a:r>
          </a:p>
          <a:p>
            <a:pPr lvl="1"/>
            <a:r>
              <a:rPr lang="en-US" dirty="0"/>
              <a:t>Google Maps integrations</a:t>
            </a:r>
          </a:p>
          <a:p>
            <a:pPr lvl="1"/>
            <a:r>
              <a:rPr lang="en-US" dirty="0"/>
              <a:t>Data visualizations</a:t>
            </a:r>
          </a:p>
          <a:p>
            <a:pPr lvl="1"/>
            <a:r>
              <a:rPr lang="en-US" dirty="0"/>
              <a:t>Live chat, forms and polls</a:t>
            </a:r>
          </a:p>
          <a:p>
            <a:pPr lvl="1"/>
            <a:r>
              <a:rPr lang="en-US" dirty="0"/>
              <a:t>Customized workflows</a:t>
            </a:r>
          </a:p>
          <a:p>
            <a:pPr lvl="1"/>
            <a:r>
              <a:rPr lang="en-US" dirty="0"/>
              <a:t>Tools: site migration/import, integrated customized help </a:t>
            </a:r>
          </a:p>
          <a:p>
            <a:pPr lvl="1"/>
            <a:r>
              <a:rPr lang="en-US" dirty="0"/>
              <a:t>Much, much more…</a:t>
            </a:r>
          </a:p>
        </p:txBody>
      </p:sp>
    </p:spTree>
    <p:extLst>
      <p:ext uri="{BB962C8B-B14F-4D97-AF65-F5344CB8AC3E}">
        <p14:creationId xmlns:p14="http://schemas.microsoft.com/office/powerpoint/2010/main" val="244064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0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000"/>
                            </p:stCondLst>
                            <p:childTnLst>
                              <p:par>
                                <p:cTn id="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20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30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10861</TotalTime>
  <Words>714</Words>
  <Application>Microsoft Office PowerPoint</Application>
  <PresentationFormat>On-screen Show (4:3)</PresentationFormat>
  <Paragraphs>130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Wingdings</vt:lpstr>
      <vt:lpstr>Wingdings 3</vt:lpstr>
      <vt:lpstr>Wisp</vt:lpstr>
      <vt:lpstr>PowerPoint Presentation</vt:lpstr>
      <vt:lpstr>CAWeb Publishing Service</vt:lpstr>
      <vt:lpstr>The Webmaster Quandary</vt:lpstr>
      <vt:lpstr>CAWeb Publishing Framework</vt:lpstr>
      <vt:lpstr>WordPress History</vt:lpstr>
      <vt:lpstr>WordPress Today</vt:lpstr>
      <vt:lpstr>WordPress Architecture</vt:lpstr>
      <vt:lpstr>WordPress Core Functionality</vt:lpstr>
      <vt:lpstr>WordPress Plugin Extensions</vt:lpstr>
      <vt:lpstr>WordPress Software Distribution</vt:lpstr>
      <vt:lpstr>WordPress Security</vt:lpstr>
      <vt:lpstr>CAWeb Publishing Service Framework</vt:lpstr>
      <vt:lpstr>CAWeb Publishing Customers</vt:lpstr>
      <vt:lpstr>CAWeb Publishing Features</vt:lpstr>
      <vt:lpstr>CAWeb Publishing Future</vt:lpstr>
    </vt:vector>
  </TitlesOfParts>
  <Company>Department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Lehman</dc:creator>
  <cp:lastModifiedBy>Burke, Jim@CIO</cp:lastModifiedBy>
  <cp:revision>96</cp:revision>
  <cp:lastPrinted>2018-03-07T19:50:47Z</cp:lastPrinted>
  <dcterms:created xsi:type="dcterms:W3CDTF">2016-08-09T00:30:47Z</dcterms:created>
  <dcterms:modified xsi:type="dcterms:W3CDTF">2023-08-07T19:58:23Z</dcterms:modified>
</cp:coreProperties>
</file>