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obo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bold.fntdata"/><Relationship Id="rId16" Type="http://schemas.openxmlformats.org/officeDocument/2006/relationships/font" Target="fonts/Roboto-regular.fntdata"/><Relationship Id="rId5" Type="http://schemas.openxmlformats.org/officeDocument/2006/relationships/notesMaster" Target="notesMasters/notesMaster1.xml"/><Relationship Id="rId19" Type="http://schemas.openxmlformats.org/officeDocument/2006/relationships/font" Target="fonts/Roboto-boldItalic.fntdata"/><Relationship Id="rId6" Type="http://schemas.openxmlformats.org/officeDocument/2006/relationships/slide" Target="slides/slide1.xml"/><Relationship Id="rId18" Type="http://schemas.openxmlformats.org/officeDocument/2006/relationships/font" Target="fonts/Robo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3cffdf100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3cffdf100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3cdcfd525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3cdcfd525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3cdcfd525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3cdcfd525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3cdcfd525a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3cdcfd525a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3cdcfd525a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3cdcfd525a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3cdcfd525a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3cdcfd525a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3cdcfd525a_0_6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3cdcfd525a_0_6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3cdcfd525a_0_6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3cdcfd525a_0_6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3cffdf100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3cffdf100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1600"/>
              </a:spcBef>
              <a:spcAft>
                <a:spcPts val="0"/>
              </a:spcAft>
              <a:buClr>
                <a:schemeClr val="lt1"/>
              </a:buClr>
              <a:buSzPts val="1200"/>
              <a:buChar char="○"/>
              <a:defRPr sz="1200">
                <a:solidFill>
                  <a:schemeClr val="lt1"/>
                </a:solidFill>
              </a:defRPr>
            </a:lvl2pPr>
            <a:lvl3pPr indent="-304800" lvl="2" marL="1371600">
              <a:spcBef>
                <a:spcPts val="1600"/>
              </a:spcBef>
              <a:spcAft>
                <a:spcPts val="0"/>
              </a:spcAft>
              <a:buClr>
                <a:schemeClr val="lt1"/>
              </a:buClr>
              <a:buSzPts val="1200"/>
              <a:buChar char="■"/>
              <a:defRPr sz="1200">
                <a:solidFill>
                  <a:schemeClr val="lt1"/>
                </a:solidFill>
              </a:defRPr>
            </a:lvl3pPr>
            <a:lvl4pPr indent="-304800" lvl="3" marL="1828800">
              <a:spcBef>
                <a:spcPts val="1600"/>
              </a:spcBef>
              <a:spcAft>
                <a:spcPts val="0"/>
              </a:spcAft>
              <a:buClr>
                <a:schemeClr val="lt1"/>
              </a:buClr>
              <a:buSzPts val="1200"/>
              <a:buChar char="●"/>
              <a:defRPr sz="1200">
                <a:solidFill>
                  <a:schemeClr val="lt1"/>
                </a:solidFill>
              </a:defRPr>
            </a:lvl4pPr>
            <a:lvl5pPr indent="-304800" lvl="4" marL="2286000">
              <a:spcBef>
                <a:spcPts val="1600"/>
              </a:spcBef>
              <a:spcAft>
                <a:spcPts val="0"/>
              </a:spcAft>
              <a:buClr>
                <a:schemeClr val="lt1"/>
              </a:buClr>
              <a:buSzPts val="1200"/>
              <a:buChar char="○"/>
              <a:defRPr sz="1200">
                <a:solidFill>
                  <a:schemeClr val="lt1"/>
                </a:solidFill>
              </a:defRPr>
            </a:lvl5pPr>
            <a:lvl6pPr indent="-304800" lvl="5" marL="2743200">
              <a:spcBef>
                <a:spcPts val="1600"/>
              </a:spcBef>
              <a:spcAft>
                <a:spcPts val="0"/>
              </a:spcAft>
              <a:buClr>
                <a:schemeClr val="lt1"/>
              </a:buClr>
              <a:buSzPts val="1200"/>
              <a:buChar char="■"/>
              <a:defRPr sz="1200">
                <a:solidFill>
                  <a:schemeClr val="lt1"/>
                </a:solidFill>
              </a:defRPr>
            </a:lvl6pPr>
            <a:lvl7pPr indent="-304800" lvl="6" marL="3200400">
              <a:spcBef>
                <a:spcPts val="1600"/>
              </a:spcBef>
              <a:spcAft>
                <a:spcPts val="0"/>
              </a:spcAft>
              <a:buClr>
                <a:schemeClr val="lt1"/>
              </a:buClr>
              <a:buSzPts val="1200"/>
              <a:buChar char="●"/>
              <a:defRPr sz="1200">
                <a:solidFill>
                  <a:schemeClr val="lt1"/>
                </a:solidFill>
              </a:defRPr>
            </a:lvl7pPr>
            <a:lvl8pPr indent="-304800" lvl="7" marL="3657600">
              <a:spcBef>
                <a:spcPts val="1600"/>
              </a:spcBef>
              <a:spcAft>
                <a:spcPts val="0"/>
              </a:spcAft>
              <a:buClr>
                <a:schemeClr val="lt1"/>
              </a:buClr>
              <a:buSzPts val="1200"/>
              <a:buChar char="○"/>
              <a:defRPr sz="1200">
                <a:solidFill>
                  <a:schemeClr val="lt1"/>
                </a:solidFill>
              </a:defRPr>
            </a:lvl8pPr>
            <a:lvl9pPr indent="-304800" lvl="8" marL="4114800">
              <a:spcBef>
                <a:spcPts val="1600"/>
              </a:spcBef>
              <a:spcAft>
                <a:spcPts val="160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3"/>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WordPress Framework</a:t>
            </a:r>
            <a:endParaRPr/>
          </a:p>
        </p:txBody>
      </p:sp>
      <p:sp>
        <p:nvSpPr>
          <p:cNvPr id="68" name="Google Shape;68;p13"/>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Managing the Software Environment for CAWeb</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22"/>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GitHub</a:t>
            </a:r>
            <a:endParaRPr/>
          </a:p>
        </p:txBody>
      </p:sp>
      <p:sp>
        <p:nvSpPr>
          <p:cNvPr id="123" name="Google Shape;123;p22"/>
          <p:cNvSpPr txBox="1"/>
          <p:nvPr>
            <p:ph idx="1" type="body"/>
          </p:nvPr>
        </p:nvSpPr>
        <p:spPr>
          <a:xfrm>
            <a:off x="471900" y="1780150"/>
            <a:ext cx="8222100" cy="3249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Only for CAWeb child theme &amp; CAWeb plugin</a:t>
            </a:r>
            <a:endParaRPr/>
          </a:p>
          <a:p>
            <a:pPr indent="-342900" lvl="0" marL="457200" rtl="0">
              <a:spcBef>
                <a:spcPts val="1600"/>
              </a:spcBef>
              <a:spcAft>
                <a:spcPts val="0"/>
              </a:spcAft>
              <a:buSzPts val="1800"/>
              <a:buChar char="➢"/>
            </a:pPr>
            <a:r>
              <a:rPr lang="en"/>
              <a:t>Code Repository</a:t>
            </a:r>
            <a:endParaRPr/>
          </a:p>
          <a:p>
            <a:pPr indent="-342900" lvl="0" marL="457200" rtl="0">
              <a:spcBef>
                <a:spcPts val="0"/>
              </a:spcBef>
              <a:spcAft>
                <a:spcPts val="0"/>
              </a:spcAft>
              <a:buSzPts val="1800"/>
              <a:buChar char="➢"/>
            </a:pPr>
            <a:r>
              <a:rPr lang="en"/>
              <a:t>Build and Release</a:t>
            </a:r>
            <a:endParaRPr/>
          </a:p>
          <a:p>
            <a:pPr indent="0" lvl="0" marL="0">
              <a:spcBef>
                <a:spcPts val="1600"/>
              </a:spcBef>
              <a:spcAft>
                <a:spcPts val="1600"/>
              </a:spcAft>
              <a:buNone/>
            </a:pPr>
            <a:r>
              <a:rPr lang="en"/>
              <a:t>Note: we are being instructed to open this to the public for other State agencies to be free to use. So it is starting to make sense to also move everything from VSTS to GitHub so the State agencies can contribute feedback.</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WordPress is a Huge Developer Community</a:t>
            </a:r>
            <a:endParaRPr/>
          </a:p>
        </p:txBody>
      </p:sp>
      <p:sp>
        <p:nvSpPr>
          <p:cNvPr id="74" name="Google Shape;74;p14"/>
          <p:cNvSpPr txBox="1"/>
          <p:nvPr>
            <p:ph idx="1" type="body"/>
          </p:nvPr>
        </p:nvSpPr>
        <p:spPr>
          <a:xfrm>
            <a:off x="128800" y="1688100"/>
            <a:ext cx="8915100" cy="3455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126 Official WordCamps in 2017; 511,000+ active members in WordPress meetup groups all over the world</a:t>
            </a:r>
            <a:endParaRPr/>
          </a:p>
          <a:p>
            <a:pPr indent="0" lvl="0" marL="0">
              <a:spcBef>
                <a:spcPts val="1600"/>
              </a:spcBef>
              <a:spcAft>
                <a:spcPts val="0"/>
              </a:spcAft>
              <a:buNone/>
            </a:pPr>
            <a:r>
              <a:rPr lang="en"/>
              <a:t>Over 30% of Web runs on WordPress, and 60% of CMS based sites run on WordPress</a:t>
            </a:r>
            <a:endParaRPr/>
          </a:p>
          <a:p>
            <a:pPr indent="0" lvl="0" marL="0">
              <a:spcBef>
                <a:spcPts val="1600"/>
              </a:spcBef>
              <a:spcAft>
                <a:spcPts val="0"/>
              </a:spcAft>
              <a:buNone/>
            </a:pPr>
            <a:r>
              <a:rPr lang="en"/>
              <a:t>Powers 14.7% of the top 100 websites in the world</a:t>
            </a:r>
            <a:endParaRPr/>
          </a:p>
          <a:p>
            <a:pPr indent="0" lvl="0" marL="0">
              <a:spcBef>
                <a:spcPts val="1600"/>
              </a:spcBef>
              <a:spcAft>
                <a:spcPts val="0"/>
              </a:spcAft>
              <a:buNone/>
            </a:pPr>
            <a:r>
              <a:rPr lang="en"/>
              <a:t>WordPress.com (hosting provider) draws more traffic than Amazon and is 4th in traffic in the US behind: Google, Facebook &amp; Yahoo.</a:t>
            </a:r>
            <a:endParaRPr/>
          </a:p>
          <a:p>
            <a:pPr indent="0" lvl="0" marL="0">
              <a:spcBef>
                <a:spcPts val="1600"/>
              </a:spcBef>
              <a:spcAft>
                <a:spcPts val="1600"/>
              </a:spcAft>
              <a:buNone/>
            </a:pPr>
            <a:r>
              <a:rPr lang="en"/>
              <a:t>Many developers with over 50,000+ extensions and over 1 billion downloads on WordPress.org alone (and many more by other companies and individuals).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WP Framework</a:t>
            </a:r>
            <a:endParaRPr/>
          </a:p>
        </p:txBody>
      </p:sp>
      <p:sp>
        <p:nvSpPr>
          <p:cNvPr id="80" name="Google Shape;80;p15"/>
          <p:cNvSpPr txBox="1"/>
          <p:nvPr>
            <p:ph idx="1" type="body"/>
          </p:nvPr>
        </p:nvSpPr>
        <p:spPr>
          <a:xfrm>
            <a:off x="85850" y="1659950"/>
            <a:ext cx="8746500" cy="3062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 very modular-functionality software architecture to help avoid execution </a:t>
            </a:r>
            <a:r>
              <a:rPr lang="en"/>
              <a:t>conflicts</a:t>
            </a:r>
            <a:endParaRPr/>
          </a:p>
          <a:p>
            <a:pPr indent="0" lvl="0" marL="0">
              <a:spcBef>
                <a:spcPts val="1600"/>
              </a:spcBef>
              <a:spcAft>
                <a:spcPts val="0"/>
              </a:spcAft>
              <a:buNone/>
            </a:pPr>
            <a:r>
              <a:rPr lang="en"/>
              <a:t>Core software, themes (and child themes) &amp; plugins</a:t>
            </a:r>
            <a:endParaRPr/>
          </a:p>
          <a:p>
            <a:pPr indent="0" lvl="0" marL="0">
              <a:spcBef>
                <a:spcPts val="1600"/>
              </a:spcBef>
              <a:spcAft>
                <a:spcPts val="0"/>
              </a:spcAft>
              <a:buNone/>
            </a:pPr>
            <a:r>
              <a:rPr lang="en"/>
              <a:t>WP API’s for: </a:t>
            </a:r>
            <a:endParaRPr/>
          </a:p>
          <a:p>
            <a:pPr indent="-342900" lvl="0" marL="457200" rtl="0">
              <a:spcBef>
                <a:spcPts val="1600"/>
              </a:spcBef>
              <a:spcAft>
                <a:spcPts val="0"/>
              </a:spcAft>
              <a:buSzPts val="1800"/>
              <a:buChar char="●"/>
            </a:pPr>
            <a:r>
              <a:rPr lang="en"/>
              <a:t>Plugin, Shortcode, Dashboard Widgets, Settings, Widgets, Quicktags, Rewrite, Theme Customization</a:t>
            </a:r>
            <a:endParaRPr/>
          </a:p>
          <a:p>
            <a:pPr indent="-342900" lvl="0" marL="457200" rtl="0">
              <a:spcBef>
                <a:spcPts val="0"/>
              </a:spcBef>
              <a:spcAft>
                <a:spcPts val="0"/>
              </a:spcAft>
              <a:buSzPts val="1800"/>
              <a:buChar char="●"/>
            </a:pPr>
            <a:r>
              <a:rPr lang="en"/>
              <a:t>REST API</a:t>
            </a:r>
            <a:endParaRPr/>
          </a:p>
          <a:p>
            <a:pPr indent="-342900" lvl="0" marL="457200" rtl="0">
              <a:spcBef>
                <a:spcPts val="0"/>
              </a:spcBef>
              <a:spcAft>
                <a:spcPts val="0"/>
              </a:spcAft>
              <a:buSzPts val="1800"/>
              <a:buChar char="●"/>
            </a:pPr>
            <a:r>
              <a:rPr lang="en"/>
              <a:t>Specific to the database: Options, Transients, Metadata</a:t>
            </a:r>
            <a:endParaRPr/>
          </a:p>
          <a:p>
            <a:pPr indent="-342900" lvl="0" marL="457200">
              <a:spcBef>
                <a:spcPts val="0"/>
              </a:spcBef>
              <a:spcAft>
                <a:spcPts val="0"/>
              </a:spcAft>
              <a:buSzPts val="1800"/>
              <a:buChar char="●"/>
            </a:pPr>
            <a:r>
              <a:rPr lang="en"/>
              <a:t>Filesystem and more...</a:t>
            </a:r>
            <a:endParaRPr/>
          </a:p>
          <a:p>
            <a:pPr indent="0" lvl="0" marL="0">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6"/>
          <p:cNvSpPr txBox="1"/>
          <p:nvPr>
            <p:ph type="title"/>
          </p:nvPr>
        </p:nvSpPr>
        <p:spPr>
          <a:xfrm>
            <a:off x="471900" y="250500"/>
            <a:ext cx="8222100" cy="12558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Software Testing &amp; Debugging at a World-wide Scale</a:t>
            </a:r>
            <a:endParaRPr/>
          </a:p>
        </p:txBody>
      </p:sp>
      <p:sp>
        <p:nvSpPr>
          <p:cNvPr id="86" name="Google Shape;86;p16"/>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WP Core software and some popular themes &amp; plugins have an installed base of millions of sites. Many others have thousands of installations.</a:t>
            </a:r>
            <a:endParaRPr/>
          </a:p>
          <a:p>
            <a:pPr indent="0" lvl="0" marL="0">
              <a:spcBef>
                <a:spcPts val="1600"/>
              </a:spcBef>
              <a:spcAft>
                <a:spcPts val="0"/>
              </a:spcAft>
              <a:buNone/>
            </a:pPr>
            <a:r>
              <a:rPr lang="en"/>
              <a:t>If you choose quality themes and plugins, rarely is it necessary to rollback software from the WP Community (we never have had to yet).</a:t>
            </a:r>
            <a:endParaRPr/>
          </a:p>
          <a:p>
            <a:pPr indent="0" lvl="0" marL="0">
              <a:spcBef>
                <a:spcPts val="1600"/>
              </a:spcBef>
              <a:spcAft>
                <a:spcPts val="1600"/>
              </a:spcAft>
              <a:buNone/>
            </a:pPr>
            <a:r>
              <a:rPr lang="en"/>
              <a:t>Our own developed CAWeb theme and plugin is only tested by us (a couple people), consequently this is where most of our bugs come from.</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7"/>
          <p:cNvSpPr txBox="1"/>
          <p:nvPr>
            <p:ph type="title"/>
          </p:nvPr>
        </p:nvSpPr>
        <p:spPr>
          <a:xfrm>
            <a:off x="460950" y="454850"/>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Granular Software Update &amp; Roll-back</a:t>
            </a:r>
            <a:endParaRPr/>
          </a:p>
        </p:txBody>
      </p:sp>
      <p:sp>
        <p:nvSpPr>
          <p:cNvPr id="92" name="Google Shape;92;p17"/>
          <p:cNvSpPr txBox="1"/>
          <p:nvPr>
            <p:ph idx="1" type="body"/>
          </p:nvPr>
        </p:nvSpPr>
        <p:spPr>
          <a:xfrm>
            <a:off x="314500" y="1733050"/>
            <a:ext cx="8222100" cy="3410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Typical release could include:</a:t>
            </a:r>
            <a:endParaRPr/>
          </a:p>
          <a:p>
            <a:pPr indent="-342900" lvl="0" marL="457200" rtl="0">
              <a:spcBef>
                <a:spcPts val="1600"/>
              </a:spcBef>
              <a:spcAft>
                <a:spcPts val="0"/>
              </a:spcAft>
              <a:buSzPts val="1800"/>
              <a:buChar char="-"/>
            </a:pPr>
            <a:r>
              <a:rPr lang="en"/>
              <a:t>Divi Theme</a:t>
            </a:r>
            <a:endParaRPr/>
          </a:p>
          <a:p>
            <a:pPr indent="-342900" lvl="0" marL="457200" rtl="0">
              <a:spcBef>
                <a:spcPts val="0"/>
              </a:spcBef>
              <a:spcAft>
                <a:spcPts val="0"/>
              </a:spcAft>
              <a:buSzPts val="1800"/>
              <a:buChar char="-"/>
            </a:pPr>
            <a:r>
              <a:rPr lang="en"/>
              <a:t>CAWeb (child) Theme</a:t>
            </a:r>
            <a:endParaRPr/>
          </a:p>
          <a:p>
            <a:pPr indent="-342900" lvl="0" marL="457200" rtl="0">
              <a:spcBef>
                <a:spcPts val="0"/>
              </a:spcBef>
              <a:spcAft>
                <a:spcPts val="0"/>
              </a:spcAft>
              <a:buSzPts val="1800"/>
              <a:buChar char="-"/>
            </a:pPr>
            <a:r>
              <a:rPr lang="en"/>
              <a:t>10 plugins</a:t>
            </a:r>
            <a:endParaRPr/>
          </a:p>
          <a:p>
            <a:pPr indent="0" lvl="0" marL="0" rtl="0">
              <a:spcBef>
                <a:spcPts val="1600"/>
              </a:spcBef>
              <a:spcAft>
                <a:spcPts val="0"/>
              </a:spcAft>
              <a:buNone/>
            </a:pPr>
            <a:r>
              <a:rPr lang="en"/>
              <a:t>Totally separate rollback scenarios:</a:t>
            </a:r>
            <a:endParaRPr/>
          </a:p>
          <a:p>
            <a:pPr indent="-342900" lvl="0" marL="457200" rtl="0">
              <a:spcBef>
                <a:spcPts val="1600"/>
              </a:spcBef>
              <a:spcAft>
                <a:spcPts val="0"/>
              </a:spcAft>
              <a:buSzPts val="1800"/>
              <a:buAutoNum type="arabicPeriod"/>
            </a:pPr>
            <a:r>
              <a:rPr lang="en"/>
              <a:t>CAWeb (child) Theme and possibly with the Divi Theme</a:t>
            </a:r>
            <a:endParaRPr/>
          </a:p>
          <a:p>
            <a:pPr indent="-342900" lvl="0" marL="457200" rtl="0">
              <a:spcBef>
                <a:spcPts val="0"/>
              </a:spcBef>
              <a:spcAft>
                <a:spcPts val="0"/>
              </a:spcAft>
              <a:buSzPts val="1800"/>
              <a:buAutoNum type="arabicPeriod"/>
            </a:pPr>
            <a:r>
              <a:rPr lang="en"/>
              <a:t>Single plugin causing a problem </a:t>
            </a:r>
            <a:endParaRPr/>
          </a:p>
          <a:p>
            <a:pPr indent="0" lvl="0" marL="0" rtl="0">
              <a:spcBef>
                <a:spcPts val="1600"/>
              </a:spcBef>
              <a:spcAft>
                <a:spcPts val="1600"/>
              </a:spcAft>
              <a:buNone/>
            </a:pPr>
            <a:r>
              <a:rPr lang="en"/>
              <a:t>Important: Never is it necessary to rollback </a:t>
            </a:r>
            <a:r>
              <a:rPr lang="en" u="sng"/>
              <a:t>everything</a:t>
            </a:r>
            <a:r>
              <a:rPr lang="en"/>
              <a:t>. Nor do you want to!</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8"/>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n"/>
              <a:t>Distributed Software Responsibility</a:t>
            </a:r>
            <a:endParaRPr/>
          </a:p>
        </p:txBody>
      </p:sp>
      <p:sp>
        <p:nvSpPr>
          <p:cNvPr id="98" name="Google Shape;98;p18"/>
          <p:cNvSpPr txBox="1"/>
          <p:nvPr>
            <p:ph idx="1" type="body"/>
          </p:nvPr>
        </p:nvSpPr>
        <p:spPr>
          <a:xfrm>
            <a:off x="128800" y="1919075"/>
            <a:ext cx="8958000" cy="3132300"/>
          </a:xfrm>
          <a:prstGeom prst="rect">
            <a:avLst/>
          </a:prstGeom>
        </p:spPr>
        <p:txBody>
          <a:bodyPr anchorCtr="0" anchor="t" bIns="91425" lIns="91425" spcFirstLastPara="1" rIns="91425" wrap="square" tIns="91425">
            <a:noAutofit/>
          </a:bodyPr>
          <a:lstStyle/>
          <a:p>
            <a:pPr indent="-342900" lvl="0" marL="457200">
              <a:spcBef>
                <a:spcPts val="0"/>
              </a:spcBef>
              <a:spcAft>
                <a:spcPts val="0"/>
              </a:spcAft>
              <a:buSzPts val="1800"/>
              <a:buAutoNum type="arabicPeriod"/>
            </a:pPr>
            <a:r>
              <a:rPr lang="en"/>
              <a:t>WordPress.org - core software (automatic updates for minor/security releases)</a:t>
            </a:r>
            <a:endParaRPr/>
          </a:p>
          <a:p>
            <a:pPr indent="-342900" lvl="0" marL="457200">
              <a:spcBef>
                <a:spcPts val="0"/>
              </a:spcBef>
              <a:spcAft>
                <a:spcPts val="0"/>
              </a:spcAft>
              <a:buSzPts val="1800"/>
              <a:buAutoNum type="arabicPeriod"/>
            </a:pPr>
            <a:r>
              <a:rPr lang="en"/>
              <a:t>WordPress.org - a number of our plugins</a:t>
            </a:r>
            <a:endParaRPr/>
          </a:p>
          <a:p>
            <a:pPr indent="-342900" lvl="0" marL="457200" rtl="0">
              <a:spcBef>
                <a:spcPts val="0"/>
              </a:spcBef>
              <a:spcAft>
                <a:spcPts val="0"/>
              </a:spcAft>
              <a:buSzPts val="1800"/>
              <a:buAutoNum type="arabicPeriod"/>
            </a:pPr>
            <a:r>
              <a:rPr lang="en"/>
              <a:t>WordFence - security (automatic updates)</a:t>
            </a:r>
            <a:endParaRPr/>
          </a:p>
          <a:p>
            <a:pPr indent="-342900" lvl="0" marL="457200">
              <a:spcBef>
                <a:spcPts val="0"/>
              </a:spcBef>
              <a:spcAft>
                <a:spcPts val="0"/>
              </a:spcAft>
              <a:buSzPts val="1800"/>
              <a:buAutoNum type="arabicPeriod"/>
            </a:pPr>
            <a:r>
              <a:rPr lang="en"/>
              <a:t>Elegant Themes - Divi core theme</a:t>
            </a:r>
            <a:endParaRPr/>
          </a:p>
          <a:p>
            <a:pPr indent="-342900" lvl="0" marL="457200" rtl="0">
              <a:spcBef>
                <a:spcPts val="0"/>
              </a:spcBef>
              <a:spcAft>
                <a:spcPts val="0"/>
              </a:spcAft>
              <a:buSzPts val="1800"/>
              <a:buAutoNum type="arabicPeriod"/>
            </a:pPr>
            <a:r>
              <a:rPr lang="en"/>
              <a:t>WPMUDev - a number of plugins designed specifically for WP MultiSite</a:t>
            </a:r>
            <a:endParaRPr/>
          </a:p>
          <a:p>
            <a:pPr indent="-342900" lvl="0" marL="457200" rtl="0">
              <a:spcBef>
                <a:spcPts val="0"/>
              </a:spcBef>
              <a:spcAft>
                <a:spcPts val="0"/>
              </a:spcAft>
              <a:buSzPts val="1800"/>
              <a:buAutoNum type="arabicPeriod"/>
            </a:pPr>
            <a:r>
              <a:rPr lang="en"/>
              <a:t>ServMask.com - special WP migration plugin</a:t>
            </a:r>
            <a:endParaRPr/>
          </a:p>
          <a:p>
            <a:pPr indent="-342900" lvl="0" marL="457200" rtl="0">
              <a:spcBef>
                <a:spcPts val="0"/>
              </a:spcBef>
              <a:spcAft>
                <a:spcPts val="0"/>
              </a:spcAft>
              <a:buSzPts val="1800"/>
              <a:buAutoNum type="arabicPeriod"/>
            </a:pPr>
            <a:r>
              <a:rPr lang="en"/>
              <a:t>WPForms - special form for building forms</a:t>
            </a:r>
            <a:endParaRPr/>
          </a:p>
          <a:p>
            <a:pPr indent="-342900" lvl="0" marL="457200" rtl="0">
              <a:spcBef>
                <a:spcPts val="0"/>
              </a:spcBef>
              <a:spcAft>
                <a:spcPts val="0"/>
              </a:spcAft>
              <a:buSzPts val="1800"/>
              <a:buAutoNum type="arabicPeriod"/>
            </a:pPr>
            <a:r>
              <a:rPr lang="en"/>
              <a:t>OntheGoSystems - WP toolset for applications without coding</a:t>
            </a:r>
            <a:endParaRPr/>
          </a:p>
          <a:p>
            <a:pPr indent="-342900" lvl="0" marL="457200">
              <a:spcBef>
                <a:spcPts val="0"/>
              </a:spcBef>
              <a:spcAft>
                <a:spcPts val="0"/>
              </a:spcAft>
              <a:buSzPts val="1800"/>
              <a:buAutoNum type="arabicPeriod"/>
            </a:pPr>
            <a:r>
              <a:rPr lang="en"/>
              <a:t>GitHub - CAWeb developed theme and plugins</a:t>
            </a:r>
            <a:endParaRPr/>
          </a:p>
          <a:p>
            <a:pPr indent="0" lvl="0" marL="0">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9"/>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“Single-Click” Software Updates</a:t>
            </a:r>
            <a:endParaRPr/>
          </a:p>
          <a:p>
            <a:pPr indent="-431800" lvl="0" marL="457200">
              <a:spcBef>
                <a:spcPts val="0"/>
              </a:spcBef>
              <a:spcAft>
                <a:spcPts val="0"/>
              </a:spcAft>
              <a:buSzPts val="3200"/>
              <a:buChar char="-"/>
            </a:pPr>
            <a:r>
              <a:rPr lang="en"/>
              <a:t>Pulls from the 9 different repositories </a:t>
            </a:r>
            <a:endParaRPr/>
          </a:p>
        </p:txBody>
      </p:sp>
      <p:sp>
        <p:nvSpPr>
          <p:cNvPr id="104" name="Google Shape;104;p19"/>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pic>
        <p:nvPicPr>
          <p:cNvPr id="105" name="Google Shape;105;p19"/>
          <p:cNvPicPr preferRelativeResize="0"/>
          <p:nvPr/>
        </p:nvPicPr>
        <p:blipFill>
          <a:blip r:embed="rId3">
            <a:alphaModFix/>
          </a:blip>
          <a:stretch>
            <a:fillRect/>
          </a:stretch>
        </p:blipFill>
        <p:spPr>
          <a:xfrm>
            <a:off x="390525" y="1702875"/>
            <a:ext cx="8362950" cy="34406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20"/>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WordPress Multisite </a:t>
            </a:r>
            <a:endParaRPr/>
          </a:p>
        </p:txBody>
      </p:sp>
      <p:sp>
        <p:nvSpPr>
          <p:cNvPr id="111" name="Google Shape;111;p20"/>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One WP Multisite instance where all the themes and plugins are installed</a:t>
            </a:r>
            <a:endParaRPr/>
          </a:p>
          <a:p>
            <a:pPr indent="0" lvl="0" marL="0">
              <a:spcBef>
                <a:spcPts val="1600"/>
              </a:spcBef>
              <a:spcAft>
                <a:spcPts val="0"/>
              </a:spcAft>
              <a:buNone/>
            </a:pPr>
            <a:r>
              <a:rPr lang="en"/>
              <a:t>One database instance for the whole WP Multisite instance</a:t>
            </a:r>
            <a:endParaRPr/>
          </a:p>
          <a:p>
            <a:pPr indent="0" lvl="0" marL="0">
              <a:spcBef>
                <a:spcPts val="1600"/>
              </a:spcBef>
              <a:spcAft>
                <a:spcPts val="0"/>
              </a:spcAft>
              <a:buNone/>
            </a:pPr>
            <a:r>
              <a:rPr lang="en"/>
              <a:t>Many websites (potentially 1,000s) running in this one WP Multisite instance</a:t>
            </a:r>
            <a:endParaRPr/>
          </a:p>
          <a:p>
            <a:pPr indent="0" lvl="0" marL="0" rtl="0">
              <a:spcBef>
                <a:spcPts val="1600"/>
              </a:spcBef>
              <a:spcAft>
                <a:spcPts val="0"/>
              </a:spcAft>
              <a:buNone/>
            </a:pPr>
            <a:r>
              <a:rPr lang="en"/>
              <a:t>Each Website:</a:t>
            </a:r>
            <a:endParaRPr/>
          </a:p>
          <a:p>
            <a:pPr indent="-342900" lvl="0" marL="457200" rtl="0">
              <a:spcBef>
                <a:spcPts val="1600"/>
              </a:spcBef>
              <a:spcAft>
                <a:spcPts val="0"/>
              </a:spcAft>
              <a:buSzPts val="1800"/>
              <a:buChar char="●"/>
            </a:pPr>
            <a:r>
              <a:rPr lang="en"/>
              <a:t>Can use a different combination of the plugins</a:t>
            </a:r>
            <a:endParaRPr/>
          </a:p>
          <a:p>
            <a:pPr indent="-342900" lvl="0" marL="457200">
              <a:spcBef>
                <a:spcPts val="0"/>
              </a:spcBef>
              <a:spcAft>
                <a:spcPts val="0"/>
              </a:spcAft>
              <a:buSzPts val="1800"/>
              <a:buChar char="●"/>
            </a:pPr>
            <a:r>
              <a:rPr lang="en"/>
              <a:t>Can have a customized individual configuration of a plugin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1"/>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CAWeb use of VSTS</a:t>
            </a:r>
            <a:endParaRPr/>
          </a:p>
        </p:txBody>
      </p:sp>
      <p:sp>
        <p:nvSpPr>
          <p:cNvPr id="117" name="Google Shape;117;p21"/>
          <p:cNvSpPr txBox="1"/>
          <p:nvPr>
            <p:ph idx="1" type="body"/>
          </p:nvPr>
        </p:nvSpPr>
        <p:spPr>
          <a:xfrm>
            <a:off x="471900" y="1919075"/>
            <a:ext cx="8222100" cy="3081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the cloud VSTS - primarily for CAWeb child theme and the CAWeb plugin</a:t>
            </a:r>
            <a:endParaRPr/>
          </a:p>
          <a:p>
            <a:pPr indent="-342900" lvl="0" marL="457200" rtl="0">
              <a:spcBef>
                <a:spcPts val="1600"/>
              </a:spcBef>
              <a:spcAft>
                <a:spcPts val="0"/>
              </a:spcAft>
              <a:buSzPts val="1800"/>
              <a:buChar char="➢"/>
            </a:pPr>
            <a:r>
              <a:rPr lang="en"/>
              <a:t>User Stories</a:t>
            </a:r>
            <a:endParaRPr/>
          </a:p>
          <a:p>
            <a:pPr indent="-342900" lvl="0" marL="457200" rtl="0">
              <a:spcBef>
                <a:spcPts val="0"/>
              </a:spcBef>
              <a:spcAft>
                <a:spcPts val="0"/>
              </a:spcAft>
              <a:buSzPts val="1800"/>
              <a:buChar char="➢"/>
            </a:pPr>
            <a:r>
              <a:rPr lang="en"/>
              <a:t>Bugs</a:t>
            </a:r>
            <a:endParaRPr/>
          </a:p>
          <a:p>
            <a:pPr indent="-342900" lvl="0" marL="457200" rtl="0">
              <a:spcBef>
                <a:spcPts val="0"/>
              </a:spcBef>
              <a:spcAft>
                <a:spcPts val="0"/>
              </a:spcAft>
              <a:buSzPts val="1800"/>
              <a:buChar char="➢"/>
            </a:pPr>
            <a:r>
              <a:rPr lang="en"/>
              <a:t>Testing</a:t>
            </a:r>
            <a:endParaRPr/>
          </a:p>
          <a:p>
            <a:pPr indent="-342900" lvl="0" marL="457200" rtl="0">
              <a:spcBef>
                <a:spcPts val="0"/>
              </a:spcBef>
              <a:spcAft>
                <a:spcPts val="0"/>
              </a:spcAft>
              <a:buSzPts val="1800"/>
              <a:buChar char="➢"/>
            </a:pPr>
            <a:r>
              <a:rPr lang="en"/>
              <a:t>Iterations Management</a:t>
            </a:r>
            <a:endParaRPr/>
          </a:p>
          <a:p>
            <a:pPr indent="-342900" lvl="0" marL="457200" rtl="0">
              <a:spcBef>
                <a:spcPts val="0"/>
              </a:spcBef>
              <a:spcAft>
                <a:spcPts val="0"/>
              </a:spcAft>
              <a:buSzPts val="1800"/>
              <a:buChar char="➢"/>
            </a:pPr>
            <a:r>
              <a:rPr lang="en"/>
              <a:t>Release Planning</a:t>
            </a:r>
            <a:endParaRPr/>
          </a:p>
          <a:p>
            <a:pPr indent="0" lvl="0" marL="0">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